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5" r:id="rId3"/>
    <p:sldId id="303" r:id="rId4"/>
    <p:sldId id="302" r:id="rId5"/>
    <p:sldId id="300" r:id="rId6"/>
    <p:sldId id="290" r:id="rId7"/>
    <p:sldId id="298" r:id="rId8"/>
    <p:sldId id="299" r:id="rId9"/>
    <p:sldId id="264" r:id="rId10"/>
    <p:sldId id="289" r:id="rId11"/>
    <p:sldId id="278" r:id="rId12"/>
    <p:sldId id="301" r:id="rId13"/>
    <p:sldId id="305" r:id="rId14"/>
    <p:sldId id="30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7" autoAdjust="0"/>
    <p:restoredTop sz="86395" autoAdjust="0"/>
  </p:normalViewPr>
  <p:slideViewPr>
    <p:cSldViewPr snapToGrid="0" snapToObjects="1">
      <p:cViewPr varScale="1">
        <p:scale>
          <a:sx n="140" d="100"/>
          <a:sy n="140" d="100"/>
        </p:scale>
        <p:origin x="109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365710-9D3C-E246-9EB5-5A52BC070C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471" y="6407147"/>
            <a:ext cx="4396242" cy="359495"/>
          </a:xfrm>
        </p:spPr>
        <p:txBody>
          <a:bodyPr/>
          <a:lstStyle/>
          <a:p>
            <a:r>
              <a:rPr lang="en-US" dirty="0"/>
              <a:t>World resources institute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63C0A7-7946-DE44-A161-D365EE0A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7" y="1397825"/>
            <a:ext cx="8054116" cy="1822339"/>
          </a:xfrm>
        </p:spPr>
        <p:txBody>
          <a:bodyPr/>
          <a:lstStyle/>
          <a:p>
            <a:r>
              <a:rPr lang="en-US" sz="5400" dirty="0"/>
              <a:t>Monitoring trees outside the forest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5A062-BD47-2A4F-9B1E-9D755243E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597" y="5991417"/>
            <a:ext cx="8054116" cy="718990"/>
          </a:xfrm>
        </p:spPr>
        <p:txBody>
          <a:bodyPr/>
          <a:lstStyle/>
          <a:p>
            <a:r>
              <a:rPr lang="en-US" dirty="0"/>
              <a:t>John Brandt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678DC-08A7-4E4F-B753-EBD55EAC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25" y="3121948"/>
            <a:ext cx="8494713" cy="29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8150-C06D-E841-9BAF-8D9255D1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383E-3329-014E-8335-EDD17B67C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25" y="1068552"/>
            <a:ext cx="8229600" cy="4525963"/>
          </a:xfrm>
        </p:spPr>
        <p:txBody>
          <a:bodyPr/>
          <a:lstStyle/>
          <a:p>
            <a:r>
              <a:rPr lang="en-US" dirty="0"/>
              <a:t>200 2 hectare plots</a:t>
            </a:r>
          </a:p>
          <a:p>
            <a:r>
              <a:rPr lang="en-US" dirty="0"/>
              <a:t>Sampled across</a:t>
            </a:r>
          </a:p>
          <a:p>
            <a:pPr lvl="1"/>
            <a:r>
              <a:rPr lang="en-US" dirty="0"/>
              <a:t>Southern Ethiopia</a:t>
            </a:r>
          </a:p>
          <a:p>
            <a:pPr lvl="1"/>
            <a:r>
              <a:rPr lang="en-US" dirty="0"/>
              <a:t>Kenya</a:t>
            </a:r>
          </a:p>
          <a:p>
            <a:pPr lvl="1"/>
            <a:r>
              <a:rPr lang="en-US" dirty="0"/>
              <a:t>South Sudan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6904B-AB1F-B341-BB5F-FE2965D76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4A3B6-61F4-3F41-A1A9-EBF92867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973" y="1349536"/>
            <a:ext cx="4001332" cy="49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A4484-D69D-4040-9695-5A98C918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73" y="4242816"/>
            <a:ext cx="4572000" cy="183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4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C75A-5962-B04F-A03E-CBF2649B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9448C-4C46-9C49-922C-F6DA47581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25" y="1068552"/>
            <a:ext cx="8229600" cy="5417973"/>
          </a:xfrm>
        </p:spPr>
        <p:txBody>
          <a:bodyPr>
            <a:normAutofit/>
          </a:bodyPr>
          <a:lstStyle/>
          <a:p>
            <a:r>
              <a:rPr lang="en-US" sz="2000" dirty="0"/>
              <a:t>Prediction speed: 312,000 ha/hour/core</a:t>
            </a:r>
          </a:p>
          <a:p>
            <a:pPr marL="457200" lvl="1" indent="0">
              <a:buNone/>
            </a:pPr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r>
              <a:rPr lang="en-US" sz="2200" i="1" dirty="0"/>
              <a:t>Suggests ability to detect &lt;1% tree cover difference at 2 ha scale outside of forests</a:t>
            </a:r>
          </a:p>
          <a:p>
            <a:pPr lvl="1"/>
            <a:endParaRPr lang="en-US" sz="2000" i="1" dirty="0"/>
          </a:p>
          <a:p>
            <a:pPr lvl="1"/>
            <a:endParaRPr lang="en-US" sz="2000" i="1" dirty="0"/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C0FE-ACF2-B34E-AB0F-CF161A1C0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B9A9AEE-E43C-5E48-BC7F-2254C9C63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30073"/>
              </p:ext>
            </p:extLst>
          </p:nvPr>
        </p:nvGraphicFramePr>
        <p:xfrm>
          <a:off x="473075" y="1574800"/>
          <a:ext cx="80663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843">
                  <a:extLst>
                    <a:ext uri="{9D8B030D-6E8A-4147-A177-3AD203B41FA5}">
                      <a16:colId xmlns:a16="http://schemas.microsoft.com/office/drawing/2014/main" val="1231888013"/>
                    </a:ext>
                  </a:extLst>
                </a:gridCol>
                <a:gridCol w="2106386">
                  <a:extLst>
                    <a:ext uri="{9D8B030D-6E8A-4147-A177-3AD203B41FA5}">
                      <a16:colId xmlns:a16="http://schemas.microsoft.com/office/drawing/2014/main" val="2566715026"/>
                    </a:ext>
                  </a:extLst>
                </a:gridCol>
                <a:gridCol w="1812471">
                  <a:extLst>
                    <a:ext uri="{9D8B030D-6E8A-4147-A177-3AD203B41FA5}">
                      <a16:colId xmlns:a16="http://schemas.microsoft.com/office/drawing/2014/main" val="3565646557"/>
                    </a:ext>
                  </a:extLst>
                </a:gridCol>
                <a:gridCol w="2465614">
                  <a:extLst>
                    <a:ext uri="{9D8B030D-6E8A-4147-A177-3AD203B41FA5}">
                      <a16:colId xmlns:a16="http://schemas.microsoft.com/office/drawing/2014/main" val="1899024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 cover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 @ 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 @ 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 error @ 2 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3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77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6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/>
                        <a:t>77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56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98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82F9-CC97-5B42-9716-451B062E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059A5-13D0-9142-A4E1-CDE78438E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Research questions</a:t>
            </a:r>
          </a:p>
          <a:p>
            <a:r>
              <a:rPr lang="en-US" dirty="0"/>
              <a:t>Performance with high cloud cover, plantations</a:t>
            </a:r>
          </a:p>
          <a:p>
            <a:r>
              <a:rPr lang="en-US" dirty="0"/>
              <a:t>Performance assessment for varying tree sizes</a:t>
            </a:r>
          </a:p>
          <a:p>
            <a:r>
              <a:rPr lang="en-US" dirty="0"/>
              <a:t>Analysis of how many samples are necessary to accurately assess new geographic regions</a:t>
            </a:r>
          </a:p>
          <a:p>
            <a:r>
              <a:rPr lang="en-US" dirty="0"/>
              <a:t>Identify how this work fits in with other monitoring efforts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Priority landscapes</a:t>
            </a:r>
          </a:p>
          <a:p>
            <a:r>
              <a:rPr lang="en-US" dirty="0"/>
              <a:t>Easy: </a:t>
            </a:r>
            <a:r>
              <a:rPr lang="en-US" dirty="0" err="1"/>
              <a:t>Koure</a:t>
            </a:r>
            <a:r>
              <a:rPr lang="en-US" dirty="0"/>
              <a:t>, Niger; </a:t>
            </a:r>
            <a:r>
              <a:rPr lang="en-US" dirty="0" err="1"/>
              <a:t>Rhumpi</a:t>
            </a:r>
            <a:r>
              <a:rPr lang="en-US" dirty="0"/>
              <a:t>, Malawi</a:t>
            </a:r>
          </a:p>
          <a:p>
            <a:r>
              <a:rPr lang="en-US" dirty="0"/>
              <a:t>Short-term: Makueni, Kenya; </a:t>
            </a:r>
            <a:r>
              <a:rPr lang="en-US" dirty="0" err="1"/>
              <a:t>Pra</a:t>
            </a:r>
            <a:r>
              <a:rPr lang="en-US" dirty="0"/>
              <a:t> River Basin, Ghana</a:t>
            </a:r>
          </a:p>
          <a:p>
            <a:r>
              <a:rPr lang="en-US" dirty="0"/>
              <a:t>Long-term: Landscapes in Mexico, India, Brazil, El Salvador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D7456-D4DA-0D44-9E27-A79ADC9E1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2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C3C3-C576-4B41-9F04-9BDC2CBB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57F7A-1DBE-D943-8C21-6FE8A0D7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strike="sngStrike" dirty="0"/>
              <a:t>Small cloud removal</a:t>
            </a:r>
          </a:p>
          <a:p>
            <a:r>
              <a:rPr lang="en-US" sz="2400" strike="sngStrike" dirty="0"/>
              <a:t>Data storage streamlining</a:t>
            </a:r>
          </a:p>
          <a:p>
            <a:r>
              <a:rPr lang="en-US" sz="2400" dirty="0"/>
              <a:t>Radar data fusion with sentinel-1 (2 weeks)</a:t>
            </a:r>
          </a:p>
          <a:p>
            <a:r>
              <a:rPr lang="en-US" sz="2400" dirty="0"/>
              <a:t>Upscaling 20m to 10m (2 weeks)</a:t>
            </a:r>
          </a:p>
          <a:p>
            <a:r>
              <a:rPr lang="en-US" sz="2400" dirty="0"/>
              <a:t>Large-data download tiling (1 week)</a:t>
            </a:r>
          </a:p>
          <a:p>
            <a:r>
              <a:rPr lang="en-US" sz="2400" dirty="0"/>
              <a:t>Cloud-optimized </a:t>
            </a:r>
            <a:r>
              <a:rPr lang="en-US" sz="2400" dirty="0" err="1"/>
              <a:t>geotiffs</a:t>
            </a:r>
            <a:r>
              <a:rPr lang="en-US" sz="2400" dirty="0"/>
              <a:t> (1 week)</a:t>
            </a:r>
          </a:p>
          <a:p>
            <a:r>
              <a:rPr lang="en-US" sz="2400" dirty="0"/>
              <a:t>Post-processing (i.e. trees between pixels) (1 week)</a:t>
            </a:r>
          </a:p>
          <a:p>
            <a:r>
              <a:rPr lang="en-US" sz="2400" dirty="0"/>
              <a:t>Cloud engineering and deployment (3 weeks)</a:t>
            </a:r>
          </a:p>
          <a:p>
            <a:r>
              <a:rPr lang="en-US" sz="2400" dirty="0"/>
              <a:t>Make 100-200k ha maps of all priority landscapes</a:t>
            </a:r>
          </a:p>
          <a:p>
            <a:pPr lvl="1"/>
            <a:r>
              <a:rPr lang="en-US" sz="2000" dirty="0"/>
              <a:t>Current online total 180k ha @ 81% UA/PA</a:t>
            </a:r>
          </a:p>
          <a:p>
            <a:pPr lvl="1"/>
            <a:r>
              <a:rPr lang="en-US" sz="2000" dirty="0"/>
              <a:t>Goal is 2,250k ha @ 86% UA/PA</a:t>
            </a:r>
          </a:p>
          <a:p>
            <a:r>
              <a:rPr lang="en-US" sz="2400" dirty="0"/>
              <a:t>Develop unit, integration tests, ID and fix bugs (2 weeks)</a:t>
            </a:r>
          </a:p>
          <a:p>
            <a:r>
              <a:rPr lang="en-US" sz="2400" dirty="0"/>
              <a:t>1-2m ha scale maps</a:t>
            </a:r>
          </a:p>
          <a:p>
            <a:pPr lvl="1"/>
            <a:r>
              <a:rPr lang="en-US" sz="2000" dirty="0"/>
              <a:t>Malawi, Niger, Ghana, Kenya, Cameroon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0B788-DDB5-5A42-A2A5-4C14DB10EA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0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F3A6-2B4E-2B43-89D4-D7628E89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031E5-FAF0-634B-8E03-A2EA45ABA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11D8-229D-1645-8EB2-90C0A2A65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32693-E41C-B342-8305-9346C979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8" y="2117032"/>
            <a:ext cx="4069372" cy="3492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066E3-9302-B347-9BC3-557E17A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59" y="2087049"/>
            <a:ext cx="4136164" cy="352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9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763E-CEBD-F74E-BDC3-ED237D5B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differences w/ GFW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6143D-8DC9-904C-AE4F-AAFAE787CC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F43150-70AA-BF42-BE9C-B4F20E0E7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5328"/>
            <a:ext cx="8083296" cy="5668033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Project-level monitoring of avoided deforestation and deforestation risk with Global Forest Watch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1400" dirty="0"/>
              <a:t>Project-level mapping of individual trees outside of the forest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E0E0AF-C61C-7E49-8AE3-8CB26A55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0" y="3479489"/>
            <a:ext cx="8463640" cy="236053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752B06-7DD4-1B4E-8D6A-1EE6F9BC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80" y="913288"/>
            <a:ext cx="8463640" cy="21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9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14D5-6E24-2147-95DD-5E8300EB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Tigray, </a:t>
            </a:r>
            <a:r>
              <a:rPr lang="en-US" dirty="0" err="1"/>
              <a:t>ethiopia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6075A-54FB-194F-91AC-61356A0A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5AC59-A6F9-2341-B2C7-CBE1061FC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9BB78-9CE3-2D45-A985-122220AF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46" y="1600200"/>
            <a:ext cx="5436054" cy="466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730E9E-D258-5E46-849F-CAC454D6E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9035"/>
            <a:ext cx="3713427" cy="32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2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02B6C-ACB7-DC45-8B0D-9AB1795E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Tigray, Ethiopia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3D0C-4FE0-8843-958C-5C8CA24D5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0DD77-FFFD-9C4B-B7CF-00307E41C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9C8A2-4B66-E743-9EA7-5F0739C1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91" y="1169027"/>
            <a:ext cx="6076232" cy="4977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7596C-059F-F841-BF95-ABD8D79A4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4" y="3268695"/>
            <a:ext cx="3037099" cy="28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3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2C2F-CC35-2C4A-84CE-D815DCBB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Koure</a:t>
            </a:r>
            <a:r>
              <a:rPr lang="en-US" dirty="0"/>
              <a:t>, Niger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0F7F-4E5F-264B-A276-2BE20B16C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1752A-5C96-E14A-AFE3-665D0F012E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B4A8C-D0F4-504B-A6A6-58D8EE29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7" y="1232507"/>
            <a:ext cx="6529946" cy="5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AE4025-06EB-7C43-A510-BC08493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Koure</a:t>
            </a:r>
            <a:r>
              <a:rPr lang="en-US" dirty="0"/>
              <a:t>, Niger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7D972-47FA-ED41-AF61-1B4C25A12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817240-A843-504A-9FDD-79EAC123CC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AA21E5-78DF-5F4A-83F2-0A0ABDE4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74648"/>
            <a:ext cx="7429500" cy="50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2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5AE9-9912-1442-AABD-C4024644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5,000 ha village and farm land - </a:t>
            </a:r>
            <a:r>
              <a:rPr lang="en-US" dirty="0" err="1"/>
              <a:t>Koure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5DCC-FAB3-494A-A83D-DE7A36A89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1AA3C-A54F-C043-B977-39C963070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F4A2E-0AC6-9843-9A80-A3761BC3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878"/>
            <a:ext cx="9144000" cy="48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6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061E2-5309-5F49-A6A6-12CD8CD9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5,000 ha village and farm land - </a:t>
            </a:r>
            <a:r>
              <a:rPr lang="en-US" dirty="0" err="1"/>
              <a:t>Koure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1505-3868-A14D-B448-B15C64F15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57B9F-7E7B-E641-926C-94B0F5611C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9E161-668F-CF4F-BAE8-88CF26AC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964"/>
            <a:ext cx="9144000" cy="48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2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C548-B4B9-9E46-A16E-1DAC7ADA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465E4-8A54-A847-B50B-E95574B2C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25" y="1068552"/>
            <a:ext cx="4114800" cy="4525963"/>
          </a:xfrm>
        </p:spPr>
        <p:txBody>
          <a:bodyPr/>
          <a:lstStyle/>
          <a:p>
            <a:r>
              <a:rPr lang="en-US" dirty="0"/>
              <a:t>1,000 2 hectare plots</a:t>
            </a:r>
          </a:p>
          <a:p>
            <a:r>
              <a:rPr lang="en-US" dirty="0"/>
              <a:t>Randomly sampled </a:t>
            </a:r>
          </a:p>
          <a:p>
            <a:pPr lvl="1"/>
            <a:r>
              <a:rPr lang="en-US" dirty="0"/>
              <a:t>Northern Ethiopia</a:t>
            </a:r>
          </a:p>
          <a:p>
            <a:pPr lvl="1"/>
            <a:r>
              <a:rPr lang="en-US" dirty="0"/>
              <a:t>Kenya</a:t>
            </a:r>
          </a:p>
          <a:p>
            <a:pPr lvl="1"/>
            <a:r>
              <a:rPr lang="en-US" dirty="0"/>
              <a:t>Niger</a:t>
            </a:r>
          </a:p>
          <a:p>
            <a:pPr lvl="1"/>
            <a:r>
              <a:rPr lang="en-US" dirty="0"/>
              <a:t>Tanzania</a:t>
            </a:r>
          </a:p>
          <a:p>
            <a:pPr lvl="1"/>
            <a:r>
              <a:rPr lang="en-US" dirty="0"/>
              <a:t>Sudan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CC633-6606-D842-8DEB-321080CD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93213-5D6F-7541-8FA1-94C13C3B6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846"/>
          <a:stretch/>
        </p:blipFill>
        <p:spPr>
          <a:xfrm>
            <a:off x="5741493" y="82296"/>
            <a:ext cx="3027603" cy="2481889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8ABB032-68FD-8541-8BFF-93178F417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12" y="3429000"/>
            <a:ext cx="5876544" cy="27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45859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WRI-temp</Template>
  <TotalTime>47619</TotalTime>
  <Words>352</Words>
  <Application>Microsoft Macintosh PowerPoint</Application>
  <PresentationFormat>On-screen Show (4:3)</PresentationFormat>
  <Paragraphs>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Georgia</vt:lpstr>
      <vt:lpstr>WRI-temp</vt:lpstr>
      <vt:lpstr>Monitoring trees outside the forest</vt:lpstr>
      <vt:lpstr>High-level differences w/ GFW</vt:lpstr>
      <vt:lpstr>Tigray, ethiopia</vt:lpstr>
      <vt:lpstr>Tigray, Ethiopia</vt:lpstr>
      <vt:lpstr>Koure, Niger</vt:lpstr>
      <vt:lpstr>Koure, Niger</vt:lpstr>
      <vt:lpstr>5,000 ha village and farm land - Koure</vt:lpstr>
      <vt:lpstr>5,000 ha village and farm land - Koure</vt:lpstr>
      <vt:lpstr>DATA</vt:lpstr>
      <vt:lpstr>Data</vt:lpstr>
      <vt:lpstr>Metrics</vt:lpstr>
      <vt:lpstr>Next steps</vt:lpstr>
      <vt:lpstr>Development 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Microsoft Office User</cp:lastModifiedBy>
  <cp:revision>108</cp:revision>
  <cp:lastPrinted>2019-11-11T15:04:15Z</cp:lastPrinted>
  <dcterms:created xsi:type="dcterms:W3CDTF">2019-11-07T14:15:11Z</dcterms:created>
  <dcterms:modified xsi:type="dcterms:W3CDTF">2020-01-15T19:51:53Z</dcterms:modified>
</cp:coreProperties>
</file>